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Cabin" panose="020B0604020202020204" charset="0"/>
      <p:regular r:id="rId18"/>
    </p:embeddedFont>
    <p:embeddedFont>
      <p:font typeface="Unbounde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126"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629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865596"/>
            <a:ext cx="4887873" cy="2498288"/>
          </a:xfrm>
          <a:prstGeom prst="rect">
            <a:avLst/>
          </a:prstGeom>
        </p:spPr>
      </p:pic>
      <p:sp>
        <p:nvSpPr>
          <p:cNvPr id="4" name="Text 0"/>
          <p:cNvSpPr/>
          <p:nvPr/>
        </p:nvSpPr>
        <p:spPr>
          <a:xfrm>
            <a:off x="837724" y="2772251"/>
            <a:ext cx="7468553" cy="19431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Case Study and Its Application</a:t>
            </a:r>
            <a:endParaRPr lang="en-US" sz="6100" dirty="0"/>
          </a:p>
        </p:txBody>
      </p:sp>
      <p:sp>
        <p:nvSpPr>
          <p:cNvPr id="5" name="Text 1"/>
          <p:cNvSpPr/>
          <p:nvPr/>
        </p:nvSpPr>
        <p:spPr>
          <a:xfrm>
            <a:off x="837724" y="5074325"/>
            <a:ext cx="7468553"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677239"/>
            <a:ext cx="971073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Applications of Case Studies</a:t>
            </a:r>
            <a:endParaRPr lang="en-US" sz="4400" dirty="0"/>
          </a:p>
        </p:txBody>
      </p:sp>
      <p:sp>
        <p:nvSpPr>
          <p:cNvPr id="3" name="Text 1"/>
          <p:cNvSpPr/>
          <p:nvPr/>
        </p:nvSpPr>
        <p:spPr>
          <a:xfrm>
            <a:off x="837724" y="3979545"/>
            <a:ext cx="309812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Business Strategy</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Develop effective growth plans and identify new market opportunities.</a:t>
            </a:r>
            <a:endParaRPr lang="en-US" sz="1850" dirty="0"/>
          </a:p>
        </p:txBody>
      </p:sp>
      <p:sp>
        <p:nvSpPr>
          <p:cNvPr id="5" name="Text 3"/>
          <p:cNvSpPr/>
          <p:nvPr/>
        </p:nvSpPr>
        <p:spPr>
          <a:xfrm>
            <a:off x="5357813" y="3979545"/>
            <a:ext cx="3611761"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Process Optimization</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Streamline operations and improve efficiency across the organization.</a:t>
            </a:r>
            <a:endParaRPr lang="en-US" sz="1850" dirty="0"/>
          </a:p>
        </p:txBody>
      </p:sp>
      <p:sp>
        <p:nvSpPr>
          <p:cNvPr id="7" name="Text 5"/>
          <p:cNvSpPr/>
          <p:nvPr/>
        </p:nvSpPr>
        <p:spPr>
          <a:xfrm>
            <a:off x="9877901" y="3979545"/>
            <a:ext cx="3666053"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Product Development</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Design innovative solutions that meet customer needs and preferences.</a:t>
            </a:r>
            <a:endParaRPr lang="en-US" sz="1850" dirty="0"/>
          </a:p>
        </p:txBody>
      </p:sp>
      <p:pic>
        <p:nvPicPr>
          <p:cNvPr id="9" name="Picture 8"/>
          <p:cNvPicPr>
            <a:picLocks noChangeAspect="1"/>
          </p:cNvPicPr>
          <p:nvPr/>
        </p:nvPicPr>
        <p:blipFill>
          <a:blip r:embed="rId3"/>
          <a:stretch>
            <a:fillRect/>
          </a:stretch>
        </p:blipFill>
        <p:spPr>
          <a:xfrm>
            <a:off x="12557580" y="7638237"/>
            <a:ext cx="2072820" cy="591363"/>
          </a:xfrm>
          <a:prstGeom prst="rect">
            <a:avLst/>
          </a:prstGeom>
        </p:spPr>
      </p:pic>
      <p:pic>
        <p:nvPicPr>
          <p:cNvPr id="10" name="Picture 9"/>
          <p:cNvPicPr>
            <a:picLocks noChangeAspect="1"/>
          </p:cNvPicPr>
          <p:nvPr/>
        </p:nvPicPr>
        <p:blipFill>
          <a:blip r:embed="rId3"/>
          <a:stretch>
            <a:fillRect/>
          </a:stretch>
        </p:blipFill>
        <p:spPr>
          <a:xfrm>
            <a:off x="0" y="0"/>
            <a:ext cx="2072820" cy="59136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498896" y="3008709"/>
            <a:ext cx="5632490" cy="704017"/>
          </a:xfrm>
          <a:prstGeom prst="rect">
            <a:avLst/>
          </a:prstGeom>
          <a:noFill/>
          <a:ln/>
        </p:spPr>
        <p:txBody>
          <a:bodyPr wrap="none" lIns="0" tIns="0" rIns="0" bIns="0" rtlCol="0" anchor="t"/>
          <a:lstStyle/>
          <a:p>
            <a:pPr marL="0" indent="0" algn="ctr">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3" name="Text 1"/>
          <p:cNvSpPr/>
          <p:nvPr/>
        </p:nvSpPr>
        <p:spPr>
          <a:xfrm>
            <a:off x="837724" y="4071699"/>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Case studies are a powerful tool for organizations to learn from real-world examples and apply those insights to drive growth, innovation, and success. By examining specific situations in-depth, businesses can uncover best practices, address challenges, and develop effective strategies for the future.</a:t>
            </a:r>
            <a:endParaRPr lang="en-US" sz="1850" dirty="0"/>
          </a:p>
        </p:txBody>
      </p:sp>
      <p:sp>
        <p:nvSpPr>
          <p:cNvPr id="4" name="Rectangle 3"/>
          <p:cNvSpPr/>
          <p:nvPr/>
        </p:nvSpPr>
        <p:spPr>
          <a:xfrm>
            <a:off x="12569371" y="7649029"/>
            <a:ext cx="2061029" cy="580571"/>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0" y="0"/>
            <a:ext cx="2072820" cy="59136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99204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Group Members</a:t>
            </a:r>
            <a:endParaRPr lang="en-US" sz="4400" dirty="0"/>
          </a:p>
        </p:txBody>
      </p:sp>
      <p:sp>
        <p:nvSpPr>
          <p:cNvPr id="3" name="Text 1"/>
          <p:cNvSpPr/>
          <p:nvPr/>
        </p:nvSpPr>
        <p:spPr>
          <a:xfrm>
            <a:off x="837724" y="4294346"/>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Syeda Tahreem Tariq (AI-008)</a:t>
            </a:r>
            <a:endParaRPr lang="en-US" sz="2200" dirty="0"/>
          </a:p>
        </p:txBody>
      </p:sp>
      <p:sp>
        <p:nvSpPr>
          <p:cNvPr id="4" name="Text 2"/>
          <p:cNvSpPr/>
          <p:nvPr/>
        </p:nvSpPr>
        <p:spPr>
          <a:xfrm>
            <a:off x="5357813" y="4294346"/>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Maryam Kamal </a:t>
            </a:r>
            <a:endParaRPr lang="en-US" sz="2200" dirty="0" smtClean="0">
              <a:solidFill>
                <a:srgbClr val="FFFFFF"/>
              </a:solidFill>
              <a:latin typeface="Unbounded" pitchFamily="34" charset="0"/>
              <a:ea typeface="Unbounded" pitchFamily="34" charset="-122"/>
              <a:cs typeface="Unbounded" pitchFamily="34" charset="-120"/>
            </a:endParaRPr>
          </a:p>
          <a:p>
            <a:pPr marL="0" indent="0">
              <a:lnSpc>
                <a:spcPts val="2750"/>
              </a:lnSpc>
              <a:buNone/>
            </a:pPr>
            <a:r>
              <a:rPr lang="en-US" sz="2200" dirty="0" smtClean="0">
                <a:solidFill>
                  <a:srgbClr val="FFFFFF"/>
                </a:solidFill>
                <a:latin typeface="Unbounded" pitchFamily="34" charset="0"/>
                <a:ea typeface="Unbounded" pitchFamily="34" charset="-122"/>
                <a:cs typeface="Unbounded" pitchFamily="34" charset="-120"/>
              </a:rPr>
              <a:t>(</a:t>
            </a:r>
            <a:r>
              <a:rPr lang="en-US" sz="2200" dirty="0">
                <a:solidFill>
                  <a:srgbClr val="FFFFFF"/>
                </a:solidFill>
                <a:latin typeface="Unbounded" pitchFamily="34" charset="0"/>
                <a:ea typeface="Unbounded" pitchFamily="34" charset="-122"/>
                <a:cs typeface="Unbounded" pitchFamily="34" charset="-120"/>
              </a:rPr>
              <a:t>AI-007)</a:t>
            </a:r>
            <a:endParaRPr lang="en-US" sz="2200" dirty="0"/>
          </a:p>
        </p:txBody>
      </p:sp>
      <p:sp>
        <p:nvSpPr>
          <p:cNvPr id="5" name="Text 3"/>
          <p:cNvSpPr/>
          <p:nvPr/>
        </p:nvSpPr>
        <p:spPr>
          <a:xfrm>
            <a:off x="9877901" y="4294346"/>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Alishba </a:t>
            </a:r>
            <a:r>
              <a:rPr lang="en-US" sz="2200" dirty="0" err="1">
                <a:solidFill>
                  <a:srgbClr val="FFFFFF"/>
                </a:solidFill>
                <a:latin typeface="Unbounded" pitchFamily="34" charset="0"/>
                <a:ea typeface="Unbounded" pitchFamily="34" charset="-122"/>
                <a:cs typeface="Unbounded" pitchFamily="34" charset="-120"/>
              </a:rPr>
              <a:t>Jawaid</a:t>
            </a:r>
            <a:r>
              <a:rPr lang="en-US" sz="2200" dirty="0">
                <a:solidFill>
                  <a:srgbClr val="FFFFFF"/>
                </a:solidFill>
                <a:latin typeface="Unbounded" pitchFamily="34" charset="0"/>
                <a:ea typeface="Unbounded" pitchFamily="34" charset="-122"/>
                <a:cs typeface="Unbounded" pitchFamily="34" charset="-120"/>
              </a:rPr>
              <a:t> </a:t>
            </a:r>
            <a:endParaRPr lang="en-US" sz="2200" dirty="0" smtClean="0">
              <a:solidFill>
                <a:srgbClr val="FFFFFF"/>
              </a:solidFill>
              <a:latin typeface="Unbounded" pitchFamily="34" charset="0"/>
              <a:ea typeface="Unbounded" pitchFamily="34" charset="-122"/>
              <a:cs typeface="Unbounded" pitchFamily="34" charset="-120"/>
            </a:endParaRPr>
          </a:p>
          <a:p>
            <a:pPr marL="0" indent="0">
              <a:lnSpc>
                <a:spcPts val="2750"/>
              </a:lnSpc>
              <a:buNone/>
            </a:pPr>
            <a:r>
              <a:rPr lang="en-US" sz="2200" dirty="0" smtClean="0">
                <a:solidFill>
                  <a:srgbClr val="FFFFFF"/>
                </a:solidFill>
                <a:latin typeface="Unbounded" pitchFamily="34" charset="0"/>
                <a:ea typeface="Unbounded" pitchFamily="34" charset="-122"/>
                <a:cs typeface="Unbounded" pitchFamily="34" charset="-120"/>
              </a:rPr>
              <a:t>(</a:t>
            </a:r>
            <a:r>
              <a:rPr lang="en-US" sz="2200" dirty="0">
                <a:solidFill>
                  <a:srgbClr val="FFFFFF"/>
                </a:solidFill>
                <a:latin typeface="Unbounded" pitchFamily="34" charset="0"/>
                <a:ea typeface="Unbounded" pitchFamily="34" charset="-122"/>
                <a:cs typeface="Unbounded" pitchFamily="34" charset="-120"/>
              </a:rPr>
              <a:t>AI-005)</a:t>
            </a:r>
            <a:endParaRPr lang="en-US" sz="2200" dirty="0"/>
          </a:p>
        </p:txBody>
      </p:sp>
      <p:pic>
        <p:nvPicPr>
          <p:cNvPr id="6" name="Picture 5"/>
          <p:cNvPicPr>
            <a:picLocks noChangeAspect="1"/>
          </p:cNvPicPr>
          <p:nvPr/>
        </p:nvPicPr>
        <p:blipFill>
          <a:blip r:embed="rId3"/>
          <a:stretch>
            <a:fillRect/>
          </a:stretch>
        </p:blipFill>
        <p:spPr>
          <a:xfrm>
            <a:off x="12557580" y="7638237"/>
            <a:ext cx="2072820" cy="591363"/>
          </a:xfrm>
          <a:prstGeom prst="rect">
            <a:avLst/>
          </a:prstGeom>
        </p:spPr>
      </p:pic>
      <p:pic>
        <p:nvPicPr>
          <p:cNvPr id="7" name="Picture 6"/>
          <p:cNvPicPr>
            <a:picLocks noChangeAspect="1"/>
          </p:cNvPicPr>
          <p:nvPr/>
        </p:nvPicPr>
        <p:blipFill>
          <a:blip r:embed="rId3"/>
          <a:stretch>
            <a:fillRect/>
          </a:stretch>
        </p:blipFill>
        <p:spPr>
          <a:xfrm>
            <a:off x="0" y="0"/>
            <a:ext cx="2072820" cy="59136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8901" y="781169"/>
            <a:ext cx="6332220" cy="1225153"/>
          </a:xfrm>
          <a:prstGeom prst="rect">
            <a:avLst/>
          </a:prstGeom>
          <a:noFill/>
          <a:ln/>
        </p:spPr>
        <p:txBody>
          <a:bodyPr wrap="squar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Introduction to Case Studies</a:t>
            </a:r>
            <a:endParaRPr lang="en-US" sz="3850" dirty="0"/>
          </a:p>
        </p:txBody>
      </p:sp>
      <p:sp>
        <p:nvSpPr>
          <p:cNvPr id="3" name="Shape 1"/>
          <p:cNvSpPr/>
          <p:nvPr/>
        </p:nvSpPr>
        <p:spPr>
          <a:xfrm>
            <a:off x="728901" y="2474714"/>
            <a:ext cx="468511" cy="468511"/>
          </a:xfrm>
          <a:prstGeom prst="roundRect">
            <a:avLst>
              <a:gd name="adj" fmla="val 6668"/>
            </a:avLst>
          </a:prstGeom>
          <a:solidFill>
            <a:srgbClr val="304755"/>
          </a:solidFill>
          <a:ln/>
        </p:spPr>
      </p:sp>
      <p:sp>
        <p:nvSpPr>
          <p:cNvPr id="4" name="Text 2"/>
          <p:cNvSpPr/>
          <p:nvPr/>
        </p:nvSpPr>
        <p:spPr>
          <a:xfrm>
            <a:off x="893921" y="2561987"/>
            <a:ext cx="138470" cy="293965"/>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5" name="Text 3"/>
          <p:cNvSpPr/>
          <p:nvPr/>
        </p:nvSpPr>
        <p:spPr>
          <a:xfrm>
            <a:off x="1405652" y="2474714"/>
            <a:ext cx="2501860" cy="306229"/>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In-depth Analysis</a:t>
            </a:r>
            <a:endParaRPr lang="en-US" sz="1900" dirty="0"/>
          </a:p>
        </p:txBody>
      </p:sp>
      <p:sp>
        <p:nvSpPr>
          <p:cNvPr id="6" name="Text 4"/>
          <p:cNvSpPr/>
          <p:nvPr/>
        </p:nvSpPr>
        <p:spPr>
          <a:xfrm>
            <a:off x="1405652" y="2989183"/>
            <a:ext cx="5655469" cy="66627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Case studies provide a comprehensive look at a specific situation or problem.</a:t>
            </a:r>
            <a:endParaRPr lang="en-US" sz="1600" dirty="0"/>
          </a:p>
        </p:txBody>
      </p:sp>
      <p:sp>
        <p:nvSpPr>
          <p:cNvPr id="7" name="Shape 5"/>
          <p:cNvSpPr/>
          <p:nvPr/>
        </p:nvSpPr>
        <p:spPr>
          <a:xfrm>
            <a:off x="728901" y="4097893"/>
            <a:ext cx="468511" cy="468511"/>
          </a:xfrm>
          <a:prstGeom prst="roundRect">
            <a:avLst>
              <a:gd name="adj" fmla="val 6668"/>
            </a:avLst>
          </a:prstGeom>
          <a:solidFill>
            <a:srgbClr val="304755"/>
          </a:solidFill>
          <a:ln/>
        </p:spPr>
      </p:sp>
      <p:sp>
        <p:nvSpPr>
          <p:cNvPr id="8" name="Text 6"/>
          <p:cNvSpPr/>
          <p:nvPr/>
        </p:nvSpPr>
        <p:spPr>
          <a:xfrm>
            <a:off x="847130" y="4185166"/>
            <a:ext cx="232053" cy="293965"/>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9" name="Text 7"/>
          <p:cNvSpPr/>
          <p:nvPr/>
        </p:nvSpPr>
        <p:spPr>
          <a:xfrm>
            <a:off x="1405652" y="4097893"/>
            <a:ext cx="3055620" cy="306229"/>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Real-World Examples</a:t>
            </a:r>
            <a:endParaRPr lang="en-US" sz="1900" dirty="0"/>
          </a:p>
        </p:txBody>
      </p:sp>
      <p:sp>
        <p:nvSpPr>
          <p:cNvPr id="10" name="Text 8"/>
          <p:cNvSpPr/>
          <p:nvPr/>
        </p:nvSpPr>
        <p:spPr>
          <a:xfrm>
            <a:off x="1405652" y="4612362"/>
            <a:ext cx="5655469" cy="66627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They showcase how organizations have addressed challenges and achieved success.</a:t>
            </a:r>
            <a:endParaRPr lang="en-US" sz="1600" dirty="0"/>
          </a:p>
        </p:txBody>
      </p:sp>
      <p:sp>
        <p:nvSpPr>
          <p:cNvPr id="11" name="Shape 9"/>
          <p:cNvSpPr/>
          <p:nvPr/>
        </p:nvSpPr>
        <p:spPr>
          <a:xfrm>
            <a:off x="728901" y="5721072"/>
            <a:ext cx="468511" cy="468511"/>
          </a:xfrm>
          <a:prstGeom prst="roundRect">
            <a:avLst>
              <a:gd name="adj" fmla="val 6668"/>
            </a:avLst>
          </a:prstGeom>
          <a:solidFill>
            <a:srgbClr val="304755"/>
          </a:solidFill>
          <a:ln/>
        </p:spPr>
      </p:sp>
      <p:sp>
        <p:nvSpPr>
          <p:cNvPr id="12" name="Text 10"/>
          <p:cNvSpPr/>
          <p:nvPr/>
        </p:nvSpPr>
        <p:spPr>
          <a:xfrm>
            <a:off x="844868" y="5808345"/>
            <a:ext cx="236458" cy="293965"/>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3" name="Text 11"/>
          <p:cNvSpPr/>
          <p:nvPr/>
        </p:nvSpPr>
        <p:spPr>
          <a:xfrm>
            <a:off x="1405652" y="5721072"/>
            <a:ext cx="2811185" cy="306229"/>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Actionable Insights</a:t>
            </a:r>
            <a:endParaRPr lang="en-US" sz="1900" dirty="0"/>
          </a:p>
        </p:txBody>
      </p:sp>
      <p:sp>
        <p:nvSpPr>
          <p:cNvPr id="14" name="Text 12"/>
          <p:cNvSpPr/>
          <p:nvPr/>
        </p:nvSpPr>
        <p:spPr>
          <a:xfrm>
            <a:off x="1405652" y="6235541"/>
            <a:ext cx="5655469" cy="66627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The findings can be applied to similar scenarios in different contexts.</a:t>
            </a:r>
            <a:endParaRPr lang="en-US" sz="1600" dirty="0"/>
          </a:p>
        </p:txBody>
      </p:sp>
      <p:sp>
        <p:nvSpPr>
          <p:cNvPr id="15" name="Text 13"/>
          <p:cNvSpPr/>
          <p:nvPr/>
        </p:nvSpPr>
        <p:spPr>
          <a:xfrm>
            <a:off x="728901" y="7136011"/>
            <a:ext cx="6332220" cy="333137"/>
          </a:xfrm>
          <a:prstGeom prst="rect">
            <a:avLst/>
          </a:prstGeom>
          <a:noFill/>
          <a:ln/>
        </p:spPr>
        <p:txBody>
          <a:bodyPr wrap="none" lIns="0" tIns="0" rIns="0" bIns="0" rtlCol="0" anchor="t"/>
          <a:lstStyle/>
          <a:p>
            <a:pPr marL="0" indent="0">
              <a:lnSpc>
                <a:spcPts val="2600"/>
              </a:lnSpc>
              <a:buNone/>
            </a:pPr>
            <a:endParaRPr lang="en-US" sz="1600" dirty="0"/>
          </a:p>
        </p:txBody>
      </p:sp>
      <p:pic>
        <p:nvPicPr>
          <p:cNvPr id="16" name="Image 0" descr="preencoded.png"/>
          <p:cNvPicPr>
            <a:picLocks noChangeAspect="1"/>
          </p:cNvPicPr>
          <p:nvPr/>
        </p:nvPicPr>
        <p:blipFill>
          <a:blip r:embed="rId3"/>
          <a:stretch>
            <a:fillRect/>
          </a:stretch>
        </p:blipFill>
        <p:spPr>
          <a:xfrm>
            <a:off x="7576899" y="2908102"/>
            <a:ext cx="4290417" cy="2413278"/>
          </a:xfrm>
          <a:prstGeom prst="rect">
            <a:avLst/>
          </a:prstGeom>
        </p:spPr>
      </p:pic>
      <p:pic>
        <p:nvPicPr>
          <p:cNvPr id="17" name="Picture 16"/>
          <p:cNvPicPr>
            <a:picLocks noChangeAspect="1"/>
          </p:cNvPicPr>
          <p:nvPr/>
        </p:nvPicPr>
        <p:blipFill>
          <a:blip r:embed="rId4"/>
          <a:stretch>
            <a:fillRect/>
          </a:stretch>
        </p:blipFill>
        <p:spPr>
          <a:xfrm>
            <a:off x="12557580" y="7638237"/>
            <a:ext cx="2072820" cy="591363"/>
          </a:xfrm>
          <a:prstGeom prst="rect">
            <a:avLst/>
          </a:prstGeom>
        </p:spPr>
      </p:pic>
      <p:pic>
        <p:nvPicPr>
          <p:cNvPr id="18" name="Picture 17"/>
          <p:cNvPicPr>
            <a:picLocks noChangeAspect="1"/>
          </p:cNvPicPr>
          <p:nvPr/>
        </p:nvPicPr>
        <p:blipFill>
          <a:blip r:embed="rId4"/>
          <a:stretch>
            <a:fillRect/>
          </a:stretch>
        </p:blipFill>
        <p:spPr>
          <a:xfrm>
            <a:off x="-4019" y="17095"/>
            <a:ext cx="2072820" cy="59136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1670804"/>
            <a:ext cx="4887992" cy="4887992"/>
          </a:xfrm>
          <a:prstGeom prst="rect">
            <a:avLst/>
          </a:prstGeom>
        </p:spPr>
      </p:pic>
      <p:sp>
        <p:nvSpPr>
          <p:cNvPr id="4" name="Text 0"/>
          <p:cNvSpPr/>
          <p:nvPr/>
        </p:nvSpPr>
        <p:spPr>
          <a:xfrm>
            <a:off x="837724" y="81236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What is a Case Study?</a:t>
            </a:r>
            <a:endParaRPr lang="en-US" sz="4400" dirty="0"/>
          </a:p>
        </p:txBody>
      </p:sp>
      <p:sp>
        <p:nvSpPr>
          <p:cNvPr id="5" name="Shape 1"/>
          <p:cNvSpPr/>
          <p:nvPr/>
        </p:nvSpPr>
        <p:spPr>
          <a:xfrm>
            <a:off x="837724" y="2579370"/>
            <a:ext cx="3614618" cy="2858214"/>
          </a:xfrm>
          <a:prstGeom prst="roundRect">
            <a:avLst>
              <a:gd name="adj" fmla="val 1256"/>
            </a:avLst>
          </a:prstGeom>
          <a:solidFill>
            <a:srgbClr val="304755"/>
          </a:solidFill>
          <a:ln/>
        </p:spPr>
      </p:sp>
      <p:sp>
        <p:nvSpPr>
          <p:cNvPr id="6" name="Text 2"/>
          <p:cNvSpPr/>
          <p:nvPr/>
        </p:nvSpPr>
        <p:spPr>
          <a:xfrm>
            <a:off x="1077039" y="2818686"/>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Detailed Investigation</a:t>
            </a:r>
            <a:endParaRPr lang="en-US" sz="2200" dirty="0"/>
          </a:p>
        </p:txBody>
      </p:sp>
      <p:sp>
        <p:nvSpPr>
          <p:cNvPr id="7" name="Text 3"/>
          <p:cNvSpPr/>
          <p:nvPr/>
        </p:nvSpPr>
        <p:spPr>
          <a:xfrm>
            <a:off x="1077039" y="3666173"/>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 case study is an in-depth examination of a specific situation or problem faced by an organization.</a:t>
            </a:r>
            <a:endParaRPr lang="en-US" sz="1850" dirty="0"/>
          </a:p>
        </p:txBody>
      </p:sp>
      <p:sp>
        <p:nvSpPr>
          <p:cNvPr id="8" name="Shape 4"/>
          <p:cNvSpPr/>
          <p:nvPr/>
        </p:nvSpPr>
        <p:spPr>
          <a:xfrm>
            <a:off x="4691658" y="2579370"/>
            <a:ext cx="3614618" cy="2858214"/>
          </a:xfrm>
          <a:prstGeom prst="roundRect">
            <a:avLst>
              <a:gd name="adj" fmla="val 1256"/>
            </a:avLst>
          </a:prstGeom>
          <a:solidFill>
            <a:srgbClr val="304755"/>
          </a:solidFill>
          <a:ln/>
        </p:spPr>
      </p:sp>
      <p:sp>
        <p:nvSpPr>
          <p:cNvPr id="9" name="Text 5"/>
          <p:cNvSpPr/>
          <p:nvPr/>
        </p:nvSpPr>
        <p:spPr>
          <a:xfrm>
            <a:off x="4930973" y="2818686"/>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Multifaceted Approach</a:t>
            </a:r>
            <a:endParaRPr lang="en-US" sz="2200" dirty="0"/>
          </a:p>
        </p:txBody>
      </p:sp>
      <p:sp>
        <p:nvSpPr>
          <p:cNvPr id="10" name="Text 6"/>
          <p:cNvSpPr/>
          <p:nvPr/>
        </p:nvSpPr>
        <p:spPr>
          <a:xfrm>
            <a:off x="4930973" y="3666173"/>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It involves gathering data from various sources, analyzing the problem, and proposing solutions.</a:t>
            </a:r>
            <a:endParaRPr lang="en-US" sz="1850" dirty="0"/>
          </a:p>
        </p:txBody>
      </p:sp>
      <p:sp>
        <p:nvSpPr>
          <p:cNvPr id="11" name="Shape 7"/>
          <p:cNvSpPr/>
          <p:nvPr/>
        </p:nvSpPr>
        <p:spPr>
          <a:xfrm>
            <a:off x="837724" y="5676900"/>
            <a:ext cx="7468553" cy="1740218"/>
          </a:xfrm>
          <a:prstGeom prst="roundRect">
            <a:avLst>
              <a:gd name="adj" fmla="val 2063"/>
            </a:avLst>
          </a:prstGeom>
          <a:solidFill>
            <a:srgbClr val="304755"/>
          </a:solidFill>
          <a:ln/>
        </p:spPr>
      </p:sp>
      <p:sp>
        <p:nvSpPr>
          <p:cNvPr id="12" name="Text 8"/>
          <p:cNvSpPr/>
          <p:nvPr/>
        </p:nvSpPr>
        <p:spPr>
          <a:xfrm>
            <a:off x="1077039" y="5916216"/>
            <a:ext cx="3697367"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Practical Applications</a:t>
            </a:r>
            <a:endParaRPr lang="en-US" sz="2200" dirty="0"/>
          </a:p>
        </p:txBody>
      </p:sp>
      <p:sp>
        <p:nvSpPr>
          <p:cNvPr id="13" name="Text 9"/>
          <p:cNvSpPr/>
          <p:nvPr/>
        </p:nvSpPr>
        <p:spPr>
          <a:xfrm>
            <a:off x="1077039" y="6411754"/>
            <a:ext cx="6989921"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Case studies help organizations learn from real-world experiences and apply the insights to their own contexts.</a:t>
            </a:r>
            <a:endParaRPr lang="en-US" sz="18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485430"/>
            <a:ext cx="4887873" cy="3258622"/>
          </a:xfrm>
          <a:prstGeom prst="rect">
            <a:avLst/>
          </a:prstGeom>
        </p:spPr>
      </p:pic>
      <p:sp>
        <p:nvSpPr>
          <p:cNvPr id="4" name="Text 0"/>
          <p:cNvSpPr/>
          <p:nvPr/>
        </p:nvSpPr>
        <p:spPr>
          <a:xfrm>
            <a:off x="837724" y="772954"/>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Benefits of Case Studies</a:t>
            </a:r>
            <a:endParaRPr lang="en-US" sz="4400" dirty="0"/>
          </a:p>
        </p:txBody>
      </p:sp>
      <p:pic>
        <p:nvPicPr>
          <p:cNvPr id="5" name="Image 2" descr="preencoded.png"/>
          <p:cNvPicPr>
            <a:picLocks noChangeAspect="1"/>
          </p:cNvPicPr>
          <p:nvPr/>
        </p:nvPicPr>
        <p:blipFill>
          <a:blip r:embed="rId5"/>
          <a:stretch>
            <a:fillRect/>
          </a:stretch>
        </p:blipFill>
        <p:spPr>
          <a:xfrm>
            <a:off x="837724" y="2539960"/>
            <a:ext cx="598408" cy="598408"/>
          </a:xfrm>
          <a:prstGeom prst="rect">
            <a:avLst/>
          </a:prstGeom>
        </p:spPr>
      </p:pic>
      <p:sp>
        <p:nvSpPr>
          <p:cNvPr id="6" name="Text 1"/>
          <p:cNvSpPr/>
          <p:nvPr/>
        </p:nvSpPr>
        <p:spPr>
          <a:xfrm>
            <a:off x="837724" y="33776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Problem-Solving</a:t>
            </a:r>
            <a:endParaRPr lang="en-US" sz="2200" dirty="0"/>
          </a:p>
        </p:txBody>
      </p:sp>
      <p:sp>
        <p:nvSpPr>
          <p:cNvPr id="7" name="Text 2"/>
          <p:cNvSpPr/>
          <p:nvPr/>
        </p:nvSpPr>
        <p:spPr>
          <a:xfrm>
            <a:off x="837724" y="3873222"/>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Identifies effective strategies for addressing complex challenges.</a:t>
            </a:r>
            <a:endParaRPr lang="en-US" sz="1850" dirty="0"/>
          </a:p>
        </p:txBody>
      </p:sp>
      <p:pic>
        <p:nvPicPr>
          <p:cNvPr id="8" name="Image 3" descr="preencoded.png"/>
          <p:cNvPicPr>
            <a:picLocks noChangeAspect="1"/>
          </p:cNvPicPr>
          <p:nvPr/>
        </p:nvPicPr>
        <p:blipFill>
          <a:blip r:embed="rId6"/>
          <a:stretch>
            <a:fillRect/>
          </a:stretch>
        </p:blipFill>
        <p:spPr>
          <a:xfrm>
            <a:off x="4751427" y="2539960"/>
            <a:ext cx="598408" cy="598408"/>
          </a:xfrm>
          <a:prstGeom prst="rect">
            <a:avLst/>
          </a:prstGeom>
        </p:spPr>
      </p:pic>
      <p:sp>
        <p:nvSpPr>
          <p:cNvPr id="9" name="Text 3"/>
          <p:cNvSpPr/>
          <p:nvPr/>
        </p:nvSpPr>
        <p:spPr>
          <a:xfrm>
            <a:off x="4751427" y="3377684"/>
            <a:ext cx="323326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Informed Decisions</a:t>
            </a:r>
            <a:endParaRPr lang="en-US" sz="2200" dirty="0"/>
          </a:p>
        </p:txBody>
      </p:sp>
      <p:sp>
        <p:nvSpPr>
          <p:cNvPr id="10" name="Text 4"/>
          <p:cNvSpPr/>
          <p:nvPr/>
        </p:nvSpPr>
        <p:spPr>
          <a:xfrm>
            <a:off x="4751427" y="3873222"/>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Provides data-driven insights to support decision-making.</a:t>
            </a:r>
            <a:endParaRPr lang="en-US" sz="1850" dirty="0"/>
          </a:p>
        </p:txBody>
      </p:sp>
      <p:pic>
        <p:nvPicPr>
          <p:cNvPr id="11" name="Image 4" descr="preencoded.png"/>
          <p:cNvPicPr>
            <a:picLocks noChangeAspect="1"/>
          </p:cNvPicPr>
          <p:nvPr/>
        </p:nvPicPr>
        <p:blipFill>
          <a:blip r:embed="rId7"/>
          <a:stretch>
            <a:fillRect/>
          </a:stretch>
        </p:blipFill>
        <p:spPr>
          <a:xfrm>
            <a:off x="837724" y="5357336"/>
            <a:ext cx="598408" cy="598408"/>
          </a:xfrm>
          <a:prstGeom prst="rect">
            <a:avLst/>
          </a:prstGeom>
        </p:spPr>
      </p:pic>
      <p:sp>
        <p:nvSpPr>
          <p:cNvPr id="12" name="Text 5"/>
          <p:cNvSpPr/>
          <p:nvPr/>
        </p:nvSpPr>
        <p:spPr>
          <a:xfrm>
            <a:off x="837724" y="61950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Best Practices</a:t>
            </a:r>
            <a:endParaRPr lang="en-US" sz="2200" dirty="0"/>
          </a:p>
        </p:txBody>
      </p:sp>
      <p:sp>
        <p:nvSpPr>
          <p:cNvPr id="13" name="Text 6"/>
          <p:cNvSpPr/>
          <p:nvPr/>
        </p:nvSpPr>
        <p:spPr>
          <a:xfrm>
            <a:off x="837724" y="6690598"/>
            <a:ext cx="3554730"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Uncovers proven methods and approaches for achieving success.</a:t>
            </a:r>
            <a:endParaRPr lang="en-US" sz="1850" dirty="0"/>
          </a:p>
        </p:txBody>
      </p:sp>
      <p:pic>
        <p:nvPicPr>
          <p:cNvPr id="14" name="Image 5" descr="preencoded.png"/>
          <p:cNvPicPr>
            <a:picLocks noChangeAspect="1"/>
          </p:cNvPicPr>
          <p:nvPr/>
        </p:nvPicPr>
        <p:blipFill>
          <a:blip r:embed="rId8"/>
          <a:stretch>
            <a:fillRect/>
          </a:stretch>
        </p:blipFill>
        <p:spPr>
          <a:xfrm>
            <a:off x="4751427" y="5357336"/>
            <a:ext cx="598408" cy="598408"/>
          </a:xfrm>
          <a:prstGeom prst="rect">
            <a:avLst/>
          </a:prstGeom>
        </p:spPr>
      </p:pic>
      <p:sp>
        <p:nvSpPr>
          <p:cNvPr id="15" name="Text 7"/>
          <p:cNvSpPr/>
          <p:nvPr/>
        </p:nvSpPr>
        <p:spPr>
          <a:xfrm>
            <a:off x="4751427" y="61950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Innovation</a:t>
            </a:r>
            <a:endParaRPr lang="en-US" sz="2200" dirty="0"/>
          </a:p>
        </p:txBody>
      </p:sp>
      <p:sp>
        <p:nvSpPr>
          <p:cNvPr id="16" name="Text 8"/>
          <p:cNvSpPr/>
          <p:nvPr/>
        </p:nvSpPr>
        <p:spPr>
          <a:xfrm>
            <a:off x="4751427" y="6690598"/>
            <a:ext cx="3554849"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Inspires new ideas and solutions to drive organizational growth.</a:t>
            </a:r>
            <a:endParaRPr lang="en-US" sz="18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3"/>
          </a:xfrm>
          <a:prstGeom prst="rect">
            <a:avLst/>
          </a:prstGeom>
        </p:spPr>
      </p:pic>
      <p:pic>
        <p:nvPicPr>
          <p:cNvPr id="3" name="Image 1" descr="preencoded.png"/>
          <p:cNvPicPr>
            <a:picLocks noChangeAspect="1"/>
          </p:cNvPicPr>
          <p:nvPr/>
        </p:nvPicPr>
        <p:blipFill>
          <a:blip r:embed="rId4"/>
          <a:stretch>
            <a:fillRect/>
          </a:stretch>
        </p:blipFill>
        <p:spPr>
          <a:xfrm>
            <a:off x="9437251" y="2278380"/>
            <a:ext cx="4899779" cy="3674864"/>
          </a:xfrm>
          <a:prstGeom prst="rect">
            <a:avLst/>
          </a:prstGeom>
        </p:spPr>
      </p:pic>
      <p:sp>
        <p:nvSpPr>
          <p:cNvPr id="4" name="Text 0"/>
          <p:cNvSpPr/>
          <p:nvPr/>
        </p:nvSpPr>
        <p:spPr>
          <a:xfrm>
            <a:off x="821055" y="645081"/>
            <a:ext cx="7501890" cy="1379934"/>
          </a:xfrm>
          <a:prstGeom prst="rect">
            <a:avLst/>
          </a:prstGeom>
          <a:noFill/>
          <a:ln/>
        </p:spPr>
        <p:txBody>
          <a:bodyPr wrap="square" lIns="0" tIns="0" rIns="0" bIns="0" rtlCol="0" anchor="t"/>
          <a:lstStyle/>
          <a:p>
            <a:pPr marL="0" indent="0">
              <a:lnSpc>
                <a:spcPts val="5400"/>
              </a:lnSpc>
              <a:buNone/>
            </a:pPr>
            <a:r>
              <a:rPr lang="en-US" sz="4300" dirty="0">
                <a:solidFill>
                  <a:srgbClr val="FFFFFF"/>
                </a:solidFill>
                <a:latin typeface="Unbounded" pitchFamily="34" charset="0"/>
                <a:ea typeface="Unbounded" pitchFamily="34" charset="-122"/>
                <a:cs typeface="Unbounded" pitchFamily="34" charset="-120"/>
              </a:rPr>
              <a:t>Key Components of a Case Study</a:t>
            </a:r>
            <a:endParaRPr lang="en-US" sz="4300" dirty="0"/>
          </a:p>
        </p:txBody>
      </p:sp>
      <p:sp>
        <p:nvSpPr>
          <p:cNvPr id="5" name="Shape 1"/>
          <p:cNvSpPr/>
          <p:nvPr/>
        </p:nvSpPr>
        <p:spPr>
          <a:xfrm>
            <a:off x="1157645" y="2376845"/>
            <a:ext cx="30480" cy="5209818"/>
          </a:xfrm>
          <a:prstGeom prst="roundRect">
            <a:avLst>
              <a:gd name="adj" fmla="val 115454"/>
            </a:avLst>
          </a:prstGeom>
          <a:solidFill>
            <a:srgbClr val="49606E"/>
          </a:solidFill>
          <a:ln/>
        </p:spPr>
      </p:sp>
      <p:sp>
        <p:nvSpPr>
          <p:cNvPr id="6" name="Shape 2"/>
          <p:cNvSpPr/>
          <p:nvPr/>
        </p:nvSpPr>
        <p:spPr>
          <a:xfrm>
            <a:off x="1406307" y="2889290"/>
            <a:ext cx="821055" cy="30480"/>
          </a:xfrm>
          <a:prstGeom prst="roundRect">
            <a:avLst>
              <a:gd name="adj" fmla="val 115454"/>
            </a:avLst>
          </a:prstGeom>
          <a:solidFill>
            <a:srgbClr val="49606E"/>
          </a:solidFill>
          <a:ln/>
        </p:spPr>
      </p:sp>
      <p:sp>
        <p:nvSpPr>
          <p:cNvPr id="7" name="Shape 3"/>
          <p:cNvSpPr/>
          <p:nvPr/>
        </p:nvSpPr>
        <p:spPr>
          <a:xfrm>
            <a:off x="908983" y="2640687"/>
            <a:ext cx="527804" cy="527804"/>
          </a:xfrm>
          <a:prstGeom prst="roundRect">
            <a:avLst>
              <a:gd name="adj" fmla="val 6667"/>
            </a:avLst>
          </a:prstGeom>
          <a:solidFill>
            <a:srgbClr val="304755"/>
          </a:solidFill>
          <a:ln/>
        </p:spPr>
      </p:sp>
      <p:sp>
        <p:nvSpPr>
          <p:cNvPr id="8" name="Text 4"/>
          <p:cNvSpPr/>
          <p:nvPr/>
        </p:nvSpPr>
        <p:spPr>
          <a:xfrm>
            <a:off x="1094839" y="2738914"/>
            <a:ext cx="155972" cy="331232"/>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1</a:t>
            </a:r>
            <a:endParaRPr lang="en-US" sz="2600" dirty="0"/>
          </a:p>
        </p:txBody>
      </p:sp>
      <p:sp>
        <p:nvSpPr>
          <p:cNvPr id="9" name="Text 5"/>
          <p:cNvSpPr/>
          <p:nvPr/>
        </p:nvSpPr>
        <p:spPr>
          <a:xfrm>
            <a:off x="2463165" y="2611398"/>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Background</a:t>
            </a:r>
            <a:endParaRPr lang="en-US" sz="2150" dirty="0"/>
          </a:p>
        </p:txBody>
      </p:sp>
      <p:sp>
        <p:nvSpPr>
          <p:cNvPr id="10" name="Text 6"/>
          <p:cNvSpPr/>
          <p:nvPr/>
        </p:nvSpPr>
        <p:spPr>
          <a:xfrm>
            <a:off x="2463165" y="3097054"/>
            <a:ext cx="5859780" cy="375285"/>
          </a:xfrm>
          <a:prstGeom prst="rect">
            <a:avLst/>
          </a:prstGeom>
          <a:noFill/>
          <a:ln/>
        </p:spPr>
        <p:txBody>
          <a:bodyPr wrap="non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Provides context and sets the stage for the case.</a:t>
            </a:r>
            <a:endParaRPr lang="en-US" sz="1800" dirty="0"/>
          </a:p>
        </p:txBody>
      </p:sp>
      <p:sp>
        <p:nvSpPr>
          <p:cNvPr id="11" name="Shape 7"/>
          <p:cNvSpPr/>
          <p:nvPr/>
        </p:nvSpPr>
        <p:spPr>
          <a:xfrm>
            <a:off x="1406307" y="4453890"/>
            <a:ext cx="821055" cy="30480"/>
          </a:xfrm>
          <a:prstGeom prst="roundRect">
            <a:avLst>
              <a:gd name="adj" fmla="val 115454"/>
            </a:avLst>
          </a:prstGeom>
          <a:solidFill>
            <a:srgbClr val="49606E"/>
          </a:solidFill>
          <a:ln/>
        </p:spPr>
      </p:sp>
      <p:sp>
        <p:nvSpPr>
          <p:cNvPr id="12" name="Shape 8"/>
          <p:cNvSpPr/>
          <p:nvPr/>
        </p:nvSpPr>
        <p:spPr>
          <a:xfrm>
            <a:off x="908983" y="4205288"/>
            <a:ext cx="527804" cy="527804"/>
          </a:xfrm>
          <a:prstGeom prst="roundRect">
            <a:avLst>
              <a:gd name="adj" fmla="val 6667"/>
            </a:avLst>
          </a:prstGeom>
          <a:solidFill>
            <a:srgbClr val="304755"/>
          </a:solidFill>
          <a:ln/>
        </p:spPr>
      </p:sp>
      <p:sp>
        <p:nvSpPr>
          <p:cNvPr id="13" name="Text 9"/>
          <p:cNvSpPr/>
          <p:nvPr/>
        </p:nvSpPr>
        <p:spPr>
          <a:xfrm>
            <a:off x="1042214" y="4303514"/>
            <a:ext cx="261342" cy="331232"/>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2</a:t>
            </a:r>
            <a:endParaRPr lang="en-US" sz="2600" dirty="0"/>
          </a:p>
        </p:txBody>
      </p:sp>
      <p:sp>
        <p:nvSpPr>
          <p:cNvPr id="14" name="Text 10"/>
          <p:cNvSpPr/>
          <p:nvPr/>
        </p:nvSpPr>
        <p:spPr>
          <a:xfrm>
            <a:off x="2463165" y="4175998"/>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Challenges</a:t>
            </a:r>
            <a:endParaRPr lang="en-US" sz="2150" dirty="0"/>
          </a:p>
        </p:txBody>
      </p:sp>
      <p:sp>
        <p:nvSpPr>
          <p:cNvPr id="15" name="Text 11"/>
          <p:cNvSpPr/>
          <p:nvPr/>
        </p:nvSpPr>
        <p:spPr>
          <a:xfrm>
            <a:off x="2463165" y="4661654"/>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Identifies the specific problems or obstacles faced by the organization.</a:t>
            </a:r>
            <a:endParaRPr lang="en-US" sz="1800" dirty="0"/>
          </a:p>
        </p:txBody>
      </p:sp>
      <p:sp>
        <p:nvSpPr>
          <p:cNvPr id="16" name="Shape 12"/>
          <p:cNvSpPr/>
          <p:nvPr/>
        </p:nvSpPr>
        <p:spPr>
          <a:xfrm>
            <a:off x="1406307" y="6393775"/>
            <a:ext cx="821055" cy="30480"/>
          </a:xfrm>
          <a:prstGeom prst="roundRect">
            <a:avLst>
              <a:gd name="adj" fmla="val 115454"/>
            </a:avLst>
          </a:prstGeom>
          <a:solidFill>
            <a:srgbClr val="49606E"/>
          </a:solidFill>
          <a:ln/>
        </p:spPr>
      </p:sp>
      <p:sp>
        <p:nvSpPr>
          <p:cNvPr id="17" name="Shape 13"/>
          <p:cNvSpPr/>
          <p:nvPr/>
        </p:nvSpPr>
        <p:spPr>
          <a:xfrm>
            <a:off x="908983" y="6145173"/>
            <a:ext cx="527804" cy="527804"/>
          </a:xfrm>
          <a:prstGeom prst="roundRect">
            <a:avLst>
              <a:gd name="adj" fmla="val 6667"/>
            </a:avLst>
          </a:prstGeom>
          <a:solidFill>
            <a:srgbClr val="304755"/>
          </a:solidFill>
          <a:ln/>
        </p:spPr>
      </p:sp>
      <p:sp>
        <p:nvSpPr>
          <p:cNvPr id="18" name="Text 14"/>
          <p:cNvSpPr/>
          <p:nvPr/>
        </p:nvSpPr>
        <p:spPr>
          <a:xfrm>
            <a:off x="1039713" y="6243399"/>
            <a:ext cx="266224" cy="331232"/>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3</a:t>
            </a:r>
            <a:endParaRPr lang="en-US" sz="2600" dirty="0"/>
          </a:p>
        </p:txBody>
      </p:sp>
      <p:sp>
        <p:nvSpPr>
          <p:cNvPr id="19" name="Text 15"/>
          <p:cNvSpPr/>
          <p:nvPr/>
        </p:nvSpPr>
        <p:spPr>
          <a:xfrm>
            <a:off x="2463165" y="6115883"/>
            <a:ext cx="2759988" cy="344924"/>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Strategies</a:t>
            </a:r>
            <a:endParaRPr lang="en-US" sz="2150" dirty="0"/>
          </a:p>
        </p:txBody>
      </p:sp>
      <p:sp>
        <p:nvSpPr>
          <p:cNvPr id="20" name="Text 16"/>
          <p:cNvSpPr/>
          <p:nvPr/>
        </p:nvSpPr>
        <p:spPr>
          <a:xfrm>
            <a:off x="2463165" y="6601539"/>
            <a:ext cx="5859780" cy="750570"/>
          </a:xfrm>
          <a:prstGeom prst="rect">
            <a:avLst/>
          </a:prstGeom>
          <a:noFill/>
          <a:ln/>
        </p:spPr>
        <p:txBody>
          <a:bodyPr wrap="square" lIns="0" tIns="0" rIns="0" bIns="0" rtlCol="0" anchor="t"/>
          <a:lstStyle/>
          <a:p>
            <a:pPr marL="0" indent="0" algn="l">
              <a:lnSpc>
                <a:spcPts val="2950"/>
              </a:lnSpc>
              <a:buNone/>
            </a:pPr>
            <a:r>
              <a:rPr lang="en-US" sz="1800" dirty="0">
                <a:solidFill>
                  <a:srgbClr val="CAD6DE"/>
                </a:solidFill>
                <a:latin typeface="Cabin" pitchFamily="34" charset="0"/>
                <a:ea typeface="Cabin" pitchFamily="34" charset="-122"/>
                <a:cs typeface="Cabin" pitchFamily="34" charset="-120"/>
              </a:rPr>
              <a:t>Explores the approaches and solutions implemented to address the challenges.</a:t>
            </a:r>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149840" y="3360420"/>
            <a:ext cx="3474720" cy="1508760"/>
          </a:xfrm>
          <a:prstGeom prst="rect">
            <a:avLst/>
          </a:prstGeom>
        </p:spPr>
      </p:pic>
      <p:sp>
        <p:nvSpPr>
          <p:cNvPr id="4" name="Text 0"/>
          <p:cNvSpPr/>
          <p:nvPr/>
        </p:nvSpPr>
        <p:spPr>
          <a:xfrm>
            <a:off x="837724" y="124801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Applying Case Study Insights</a:t>
            </a:r>
            <a:endParaRPr lang="en-US" sz="4400" dirty="0"/>
          </a:p>
        </p:txBody>
      </p:sp>
      <p:pic>
        <p:nvPicPr>
          <p:cNvPr id="5" name="Image 2" descr="preencoded.png"/>
          <p:cNvPicPr>
            <a:picLocks noChangeAspect="1"/>
          </p:cNvPicPr>
          <p:nvPr/>
        </p:nvPicPr>
        <p:blipFill>
          <a:blip r:embed="rId5"/>
          <a:stretch>
            <a:fillRect/>
          </a:stretch>
        </p:blipFill>
        <p:spPr>
          <a:xfrm>
            <a:off x="837724" y="3015020"/>
            <a:ext cx="2489478" cy="957501"/>
          </a:xfrm>
          <a:prstGeom prst="rect">
            <a:avLst/>
          </a:prstGeom>
        </p:spPr>
      </p:pic>
      <p:sp>
        <p:nvSpPr>
          <p:cNvPr id="6" name="Text 1"/>
          <p:cNvSpPr/>
          <p:nvPr/>
        </p:nvSpPr>
        <p:spPr>
          <a:xfrm>
            <a:off x="1077039" y="4331494"/>
            <a:ext cx="201084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Analyze</a:t>
            </a:r>
            <a:endParaRPr lang="en-US" sz="2200" dirty="0"/>
          </a:p>
        </p:txBody>
      </p:sp>
      <p:sp>
        <p:nvSpPr>
          <p:cNvPr id="7" name="Text 2"/>
          <p:cNvSpPr/>
          <p:nvPr/>
        </p:nvSpPr>
        <p:spPr>
          <a:xfrm>
            <a:off x="1077039" y="4827032"/>
            <a:ext cx="2010847"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Carefully examine the case study findings and identify the key takeaways.</a:t>
            </a:r>
            <a:endParaRPr lang="en-US" sz="1850" dirty="0"/>
          </a:p>
        </p:txBody>
      </p:sp>
      <p:pic>
        <p:nvPicPr>
          <p:cNvPr id="8" name="Image 3" descr="preencoded.png"/>
          <p:cNvPicPr>
            <a:picLocks noChangeAspect="1"/>
          </p:cNvPicPr>
          <p:nvPr/>
        </p:nvPicPr>
        <p:blipFill>
          <a:blip r:embed="rId6"/>
          <a:stretch>
            <a:fillRect/>
          </a:stretch>
        </p:blipFill>
        <p:spPr>
          <a:xfrm>
            <a:off x="3327202" y="3015020"/>
            <a:ext cx="2489478" cy="957501"/>
          </a:xfrm>
          <a:prstGeom prst="rect">
            <a:avLst/>
          </a:prstGeom>
        </p:spPr>
      </p:pic>
      <p:sp>
        <p:nvSpPr>
          <p:cNvPr id="9" name="Text 3"/>
          <p:cNvSpPr/>
          <p:nvPr/>
        </p:nvSpPr>
        <p:spPr>
          <a:xfrm>
            <a:off x="3566517" y="4331494"/>
            <a:ext cx="201084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Adapt</a:t>
            </a:r>
            <a:endParaRPr lang="en-US" sz="2200" dirty="0"/>
          </a:p>
        </p:txBody>
      </p:sp>
      <p:sp>
        <p:nvSpPr>
          <p:cNvPr id="10" name="Text 4"/>
          <p:cNvSpPr/>
          <p:nvPr/>
        </p:nvSpPr>
        <p:spPr>
          <a:xfrm>
            <a:off x="3566517" y="4827032"/>
            <a:ext cx="2010847"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Consider how the insights can be tailored to fit your organization's unique needs.</a:t>
            </a:r>
            <a:endParaRPr lang="en-US" sz="1850" dirty="0"/>
          </a:p>
        </p:txBody>
      </p:sp>
      <p:pic>
        <p:nvPicPr>
          <p:cNvPr id="11" name="Image 4" descr="preencoded.png"/>
          <p:cNvPicPr>
            <a:picLocks noChangeAspect="1"/>
          </p:cNvPicPr>
          <p:nvPr/>
        </p:nvPicPr>
        <p:blipFill>
          <a:blip r:embed="rId7"/>
          <a:stretch>
            <a:fillRect/>
          </a:stretch>
        </p:blipFill>
        <p:spPr>
          <a:xfrm>
            <a:off x="5816679" y="3015020"/>
            <a:ext cx="2489597" cy="957501"/>
          </a:xfrm>
          <a:prstGeom prst="rect">
            <a:avLst/>
          </a:prstGeom>
        </p:spPr>
      </p:pic>
      <p:sp>
        <p:nvSpPr>
          <p:cNvPr id="12" name="Text 5"/>
          <p:cNvSpPr/>
          <p:nvPr/>
        </p:nvSpPr>
        <p:spPr>
          <a:xfrm>
            <a:off x="6055995" y="4331494"/>
            <a:ext cx="201096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Implement</a:t>
            </a:r>
            <a:endParaRPr lang="en-US" sz="2200" dirty="0"/>
          </a:p>
        </p:txBody>
      </p:sp>
      <p:sp>
        <p:nvSpPr>
          <p:cNvPr id="13" name="Text 6"/>
          <p:cNvSpPr/>
          <p:nvPr/>
        </p:nvSpPr>
        <p:spPr>
          <a:xfrm>
            <a:off x="6055995" y="4827032"/>
            <a:ext cx="2010966"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Develop a plan to put the case study lessons into action within your own context.</a:t>
            </a:r>
            <a:endParaRPr lang="en-US" sz="18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323386"/>
            <a:ext cx="4887873" cy="3582829"/>
          </a:xfrm>
          <a:prstGeom prst="rect">
            <a:avLst/>
          </a:prstGeom>
        </p:spPr>
      </p:pic>
      <p:sp>
        <p:nvSpPr>
          <p:cNvPr id="4" name="Text 0"/>
          <p:cNvSpPr/>
          <p:nvPr/>
        </p:nvSpPr>
        <p:spPr>
          <a:xfrm>
            <a:off x="837724" y="123789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Case Study in Computer Science</a:t>
            </a:r>
            <a:endParaRPr lang="en-US" sz="4400" dirty="0"/>
          </a:p>
        </p:txBody>
      </p:sp>
      <p:sp>
        <p:nvSpPr>
          <p:cNvPr id="5" name="Shape 1"/>
          <p:cNvSpPr/>
          <p:nvPr/>
        </p:nvSpPr>
        <p:spPr>
          <a:xfrm>
            <a:off x="837724" y="3004899"/>
            <a:ext cx="7468553" cy="3986689"/>
          </a:xfrm>
          <a:prstGeom prst="roundRect">
            <a:avLst>
              <a:gd name="adj" fmla="val 901"/>
            </a:avLst>
          </a:prstGeom>
          <a:noFill/>
          <a:ln w="7620">
            <a:solidFill>
              <a:srgbClr val="FFFFFF">
                <a:alpha val="24000"/>
              </a:srgbClr>
            </a:solidFill>
            <a:prstDash val="solid"/>
          </a:ln>
        </p:spPr>
      </p:sp>
      <p:sp>
        <p:nvSpPr>
          <p:cNvPr id="6" name="Shape 2"/>
          <p:cNvSpPr/>
          <p:nvPr/>
        </p:nvSpPr>
        <p:spPr>
          <a:xfrm>
            <a:off x="845344" y="3012519"/>
            <a:ext cx="7453312" cy="1068467"/>
          </a:xfrm>
          <a:prstGeom prst="rect">
            <a:avLst/>
          </a:prstGeom>
          <a:solidFill>
            <a:srgbClr val="FFFFFF">
              <a:alpha val="4000"/>
            </a:srgbClr>
          </a:solidFill>
          <a:ln/>
        </p:spPr>
      </p:sp>
      <p:sp>
        <p:nvSpPr>
          <p:cNvPr id="7" name="Text 3"/>
          <p:cNvSpPr/>
          <p:nvPr/>
        </p:nvSpPr>
        <p:spPr>
          <a:xfrm>
            <a:off x="1084659" y="3163729"/>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Challenge</a:t>
            </a:r>
            <a:endParaRPr lang="en-US" sz="1850" dirty="0"/>
          </a:p>
        </p:txBody>
      </p:sp>
      <p:sp>
        <p:nvSpPr>
          <p:cNvPr id="8" name="Text 4"/>
          <p:cNvSpPr/>
          <p:nvPr/>
        </p:nvSpPr>
        <p:spPr>
          <a:xfrm>
            <a:off x="4815126" y="3163729"/>
            <a:ext cx="3244215"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Improving software development efficiency</a:t>
            </a:r>
            <a:endParaRPr lang="en-US" sz="1850" dirty="0"/>
          </a:p>
        </p:txBody>
      </p:sp>
      <p:sp>
        <p:nvSpPr>
          <p:cNvPr id="9" name="Shape 5"/>
          <p:cNvSpPr/>
          <p:nvPr/>
        </p:nvSpPr>
        <p:spPr>
          <a:xfrm>
            <a:off x="845344" y="4080986"/>
            <a:ext cx="7453312" cy="1451491"/>
          </a:xfrm>
          <a:prstGeom prst="rect">
            <a:avLst/>
          </a:prstGeom>
          <a:solidFill>
            <a:srgbClr val="000000">
              <a:alpha val="4000"/>
            </a:srgbClr>
          </a:solidFill>
          <a:ln/>
        </p:spPr>
      </p:sp>
      <p:sp>
        <p:nvSpPr>
          <p:cNvPr id="10" name="Text 6"/>
          <p:cNvSpPr/>
          <p:nvPr/>
        </p:nvSpPr>
        <p:spPr>
          <a:xfrm>
            <a:off x="1084659" y="423219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Approach</a:t>
            </a:r>
            <a:endParaRPr lang="en-US" sz="1850" dirty="0"/>
          </a:p>
        </p:txBody>
      </p:sp>
      <p:sp>
        <p:nvSpPr>
          <p:cNvPr id="11" name="Text 7"/>
          <p:cNvSpPr/>
          <p:nvPr/>
        </p:nvSpPr>
        <p:spPr>
          <a:xfrm>
            <a:off x="4815126" y="4232196"/>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Implementing Agile methodology and DevOps practices</a:t>
            </a:r>
            <a:endParaRPr lang="en-US" sz="1850" dirty="0"/>
          </a:p>
        </p:txBody>
      </p:sp>
      <p:sp>
        <p:nvSpPr>
          <p:cNvPr id="12" name="Shape 8"/>
          <p:cNvSpPr/>
          <p:nvPr/>
        </p:nvSpPr>
        <p:spPr>
          <a:xfrm>
            <a:off x="845344" y="5532477"/>
            <a:ext cx="7453312" cy="1451491"/>
          </a:xfrm>
          <a:prstGeom prst="rect">
            <a:avLst/>
          </a:prstGeom>
          <a:solidFill>
            <a:srgbClr val="FFFFFF">
              <a:alpha val="4000"/>
            </a:srgbClr>
          </a:solidFill>
          <a:ln/>
        </p:spPr>
      </p:sp>
      <p:sp>
        <p:nvSpPr>
          <p:cNvPr id="13" name="Text 9"/>
          <p:cNvSpPr/>
          <p:nvPr/>
        </p:nvSpPr>
        <p:spPr>
          <a:xfrm>
            <a:off x="1084659" y="568368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Results</a:t>
            </a:r>
            <a:endParaRPr lang="en-US" sz="1850" dirty="0"/>
          </a:p>
        </p:txBody>
      </p:sp>
      <p:sp>
        <p:nvSpPr>
          <p:cNvPr id="14" name="Text 10"/>
          <p:cNvSpPr/>
          <p:nvPr/>
        </p:nvSpPr>
        <p:spPr>
          <a:xfrm>
            <a:off x="4815126" y="5683687"/>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Reduced development time, improved collaboration, and higher customer satisfaction</a:t>
            </a:r>
            <a:endParaRPr lang="en-US" sz="18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4126" y="631865"/>
            <a:ext cx="5274588" cy="524589"/>
          </a:xfrm>
          <a:prstGeom prst="rect">
            <a:avLst/>
          </a:prstGeom>
          <a:noFill/>
          <a:ln/>
        </p:spPr>
        <p:txBody>
          <a:bodyPr wrap="none" lIns="0" tIns="0" rIns="0" bIns="0" rtlCol="0" anchor="t"/>
          <a:lstStyle/>
          <a:p>
            <a:pPr marL="0" indent="0">
              <a:lnSpc>
                <a:spcPts val="4100"/>
              </a:lnSpc>
              <a:buNone/>
            </a:pPr>
            <a:r>
              <a:rPr lang="en-US" sz="3300" dirty="0">
                <a:solidFill>
                  <a:srgbClr val="FFFFFF"/>
                </a:solidFill>
                <a:latin typeface="Unbounded" pitchFamily="34" charset="0"/>
                <a:ea typeface="Unbounded" pitchFamily="34" charset="-122"/>
                <a:cs typeface="Unbounded" pitchFamily="34" charset="-120"/>
              </a:rPr>
              <a:t>Case Study Example:</a:t>
            </a:r>
            <a:endParaRPr lang="en-US" sz="3300" dirty="0"/>
          </a:p>
        </p:txBody>
      </p:sp>
      <p:sp>
        <p:nvSpPr>
          <p:cNvPr id="3" name="Text 1"/>
          <p:cNvSpPr/>
          <p:nvPr/>
        </p:nvSpPr>
        <p:spPr>
          <a:xfrm>
            <a:off x="624126" y="1513046"/>
            <a:ext cx="13382149" cy="285274"/>
          </a:xfrm>
          <a:prstGeom prst="rect">
            <a:avLst/>
          </a:prstGeom>
          <a:noFill/>
          <a:ln/>
        </p:spPr>
        <p:txBody>
          <a:bodyPr wrap="none" lIns="0" tIns="0" rIns="0" bIns="0" rtlCol="0" anchor="t"/>
          <a:lstStyle/>
          <a:p>
            <a:pPr marL="0" indent="0">
              <a:lnSpc>
                <a:spcPts val="2200"/>
              </a:lnSpc>
              <a:buNone/>
            </a:pPr>
            <a:r>
              <a:rPr lang="en-US" sz="1400" b="1" dirty="0">
                <a:solidFill>
                  <a:srgbClr val="FFFFFF"/>
                </a:solidFill>
                <a:latin typeface="Cabin" pitchFamily="34" charset="0"/>
                <a:ea typeface="Cabin" pitchFamily="34" charset="-122"/>
                <a:cs typeface="Cabin" pitchFamily="34" charset="-120"/>
              </a:rPr>
              <a:t> A Violation of Privacy</a:t>
            </a:r>
            <a:endParaRPr lang="en-US" sz="1400" dirty="0"/>
          </a:p>
        </p:txBody>
      </p:sp>
      <p:sp>
        <p:nvSpPr>
          <p:cNvPr id="4" name="Text 2"/>
          <p:cNvSpPr/>
          <p:nvPr/>
        </p:nvSpPr>
        <p:spPr>
          <a:xfrm>
            <a:off x="624126" y="1998940"/>
            <a:ext cx="13382149" cy="285274"/>
          </a:xfrm>
          <a:prstGeom prst="rect">
            <a:avLst/>
          </a:prstGeom>
          <a:noFill/>
          <a:ln/>
        </p:spPr>
        <p:txBody>
          <a:bodyPr wrap="non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Marcus is a computer engineer who has recently developed an app which helps users keep track of medical information, doctor’s appointments, and prescriptions.</a:t>
            </a:r>
            <a:endParaRPr lang="en-US" sz="1400" dirty="0"/>
          </a:p>
        </p:txBody>
      </p:sp>
      <p:sp>
        <p:nvSpPr>
          <p:cNvPr id="5" name="Text 3"/>
          <p:cNvSpPr/>
          <p:nvPr/>
        </p:nvSpPr>
        <p:spPr>
          <a:xfrm>
            <a:off x="624126" y="2484834"/>
            <a:ext cx="13382149" cy="570548"/>
          </a:xfrm>
          <a:prstGeom prst="rect">
            <a:avLst/>
          </a:prstGeom>
          <a:noFill/>
          <a:ln/>
        </p:spPr>
        <p:txBody>
          <a:bodyPr wrap="squar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Information about the user is stored in this app, including what prescriptions they are taking and how frequently they schedule doctor’s appointments. As the developers of the app, Marcus and his company have access to this information.</a:t>
            </a:r>
            <a:endParaRPr lang="en-US" sz="1400" dirty="0"/>
          </a:p>
        </p:txBody>
      </p:sp>
      <p:sp>
        <p:nvSpPr>
          <p:cNvPr id="6" name="Text 4"/>
          <p:cNvSpPr/>
          <p:nvPr/>
        </p:nvSpPr>
        <p:spPr>
          <a:xfrm>
            <a:off x="624126" y="3256002"/>
            <a:ext cx="13382149" cy="855821"/>
          </a:xfrm>
          <a:prstGeom prst="rect">
            <a:avLst/>
          </a:prstGeom>
          <a:noFill/>
          <a:ln/>
        </p:spPr>
        <p:txBody>
          <a:bodyPr wrap="squar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The marketing department requests Marcus supply them with customer-specific information so they can better target ads and app suggestions to the users. Marcus understands that he is part of a company, but also feels that the privacy of the app users should be protected. Additionally, Marcus feels that as an engineer, he should be responsible to those who use his technology.</a:t>
            </a:r>
            <a:endParaRPr lang="en-US" sz="1400" dirty="0"/>
          </a:p>
        </p:txBody>
      </p:sp>
      <p:sp>
        <p:nvSpPr>
          <p:cNvPr id="7" name="Text 5"/>
          <p:cNvSpPr/>
          <p:nvPr/>
        </p:nvSpPr>
        <p:spPr>
          <a:xfrm>
            <a:off x="624126" y="4312444"/>
            <a:ext cx="13382149" cy="285274"/>
          </a:xfrm>
          <a:prstGeom prst="rect">
            <a:avLst/>
          </a:prstGeom>
          <a:noFill/>
          <a:ln/>
        </p:spPr>
        <p:txBody>
          <a:bodyPr wrap="non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How does Marcus determine how much of the user’s information should be shared with marketing? Is this an ethical use of information or a violation of the user’s privacy?</a:t>
            </a:r>
            <a:endParaRPr lang="en-US" sz="1400" dirty="0"/>
          </a:p>
        </p:txBody>
      </p:sp>
      <p:sp>
        <p:nvSpPr>
          <p:cNvPr id="8" name="Text 6"/>
          <p:cNvSpPr/>
          <p:nvPr/>
        </p:nvSpPr>
        <p:spPr>
          <a:xfrm>
            <a:off x="624126" y="4798338"/>
            <a:ext cx="13382149" cy="285274"/>
          </a:xfrm>
          <a:prstGeom prst="rect">
            <a:avLst/>
          </a:prstGeom>
          <a:noFill/>
          <a:ln/>
        </p:spPr>
        <p:txBody>
          <a:bodyPr wrap="none" lIns="0" tIns="0" rIns="0" bIns="0" rtlCol="0" anchor="t"/>
          <a:lstStyle/>
          <a:p>
            <a:pPr marL="0" indent="0">
              <a:lnSpc>
                <a:spcPts val="2200"/>
              </a:lnSpc>
              <a:buNone/>
            </a:pPr>
            <a:r>
              <a:rPr lang="en-US" sz="1400" b="1" dirty="0">
                <a:solidFill>
                  <a:srgbClr val="FFFFFF"/>
                </a:solidFill>
                <a:latin typeface="Cabin" pitchFamily="34" charset="0"/>
                <a:ea typeface="Cabin" pitchFamily="34" charset="-122"/>
                <a:cs typeface="Cabin" pitchFamily="34" charset="-120"/>
              </a:rPr>
              <a:t>Main Issue :</a:t>
            </a:r>
            <a:endParaRPr lang="en-US" sz="1400" dirty="0"/>
          </a:p>
        </p:txBody>
      </p:sp>
      <p:sp>
        <p:nvSpPr>
          <p:cNvPr id="9" name="Text 7"/>
          <p:cNvSpPr/>
          <p:nvPr/>
        </p:nvSpPr>
        <p:spPr>
          <a:xfrm>
            <a:off x="624126" y="5284232"/>
            <a:ext cx="13382149" cy="570548"/>
          </a:xfrm>
          <a:prstGeom prst="rect">
            <a:avLst/>
          </a:prstGeom>
          <a:noFill/>
          <a:ln/>
        </p:spPr>
        <p:txBody>
          <a:bodyPr wrap="squar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Marcus must balance user privacy with marketing needs, determining whether to share information ethically by ensuring consent, minimizing data sharing, and protecting user trust in the app.</a:t>
            </a:r>
            <a:endParaRPr lang="en-US" sz="1400" dirty="0"/>
          </a:p>
        </p:txBody>
      </p:sp>
      <p:sp>
        <p:nvSpPr>
          <p:cNvPr id="10" name="Text 8"/>
          <p:cNvSpPr/>
          <p:nvPr/>
        </p:nvSpPr>
        <p:spPr>
          <a:xfrm>
            <a:off x="624126" y="6055400"/>
            <a:ext cx="13382149" cy="285274"/>
          </a:xfrm>
          <a:prstGeom prst="rect">
            <a:avLst/>
          </a:prstGeom>
          <a:noFill/>
          <a:ln/>
        </p:spPr>
        <p:txBody>
          <a:bodyPr wrap="none" lIns="0" tIns="0" rIns="0" bIns="0" rtlCol="0" anchor="t"/>
          <a:lstStyle/>
          <a:p>
            <a:pPr marL="0" indent="0">
              <a:lnSpc>
                <a:spcPts val="2200"/>
              </a:lnSpc>
              <a:buNone/>
            </a:pPr>
            <a:r>
              <a:rPr lang="en-US" sz="1400" b="1" dirty="0">
                <a:solidFill>
                  <a:srgbClr val="FFFFFF"/>
                </a:solidFill>
                <a:latin typeface="Cabin" pitchFamily="34" charset="0"/>
                <a:ea typeface="Cabin" pitchFamily="34" charset="-122"/>
                <a:cs typeface="Cabin" pitchFamily="34" charset="-120"/>
              </a:rPr>
              <a:t>Solution:</a:t>
            </a:r>
            <a:endParaRPr lang="en-US" sz="1400" dirty="0"/>
          </a:p>
        </p:txBody>
      </p:sp>
      <p:sp>
        <p:nvSpPr>
          <p:cNvPr id="11" name="Text 9"/>
          <p:cNvSpPr/>
          <p:nvPr/>
        </p:nvSpPr>
        <p:spPr>
          <a:xfrm>
            <a:off x="624126" y="6541294"/>
            <a:ext cx="13382149" cy="570548"/>
          </a:xfrm>
          <a:prstGeom prst="rect">
            <a:avLst/>
          </a:prstGeom>
          <a:noFill/>
          <a:ln/>
        </p:spPr>
        <p:txBody>
          <a:bodyPr wrap="square" lIns="0" tIns="0" rIns="0" bIns="0" rtlCol="0" anchor="t"/>
          <a:lstStyle/>
          <a:p>
            <a:pPr marL="0" indent="0">
              <a:lnSpc>
                <a:spcPts val="2200"/>
              </a:lnSpc>
              <a:buNone/>
            </a:pPr>
            <a:r>
              <a:rPr lang="en-US" sz="1400" dirty="0">
                <a:solidFill>
                  <a:srgbClr val="CAD6DE"/>
                </a:solidFill>
                <a:latin typeface="Cabin" pitchFamily="34" charset="0"/>
                <a:ea typeface="Cabin" pitchFamily="34" charset="-122"/>
                <a:cs typeface="Cabin" pitchFamily="34" charset="-120"/>
              </a:rPr>
              <a:t>Marcus should advocate for sharing only anonymized data with marketing, ensure user consent is prioritized, and maintain transparency about data use, fostering trust while meeting business objectives.</a:t>
            </a:r>
            <a:endParaRPr lang="en-US" sz="1400" dirty="0"/>
          </a:p>
        </p:txBody>
      </p:sp>
      <p:sp>
        <p:nvSpPr>
          <p:cNvPr id="12" name="Text 10"/>
          <p:cNvSpPr/>
          <p:nvPr/>
        </p:nvSpPr>
        <p:spPr>
          <a:xfrm>
            <a:off x="624126" y="7312462"/>
            <a:ext cx="13382149" cy="285274"/>
          </a:xfrm>
          <a:prstGeom prst="rect">
            <a:avLst/>
          </a:prstGeom>
          <a:noFill/>
          <a:ln/>
        </p:spPr>
        <p:txBody>
          <a:bodyPr wrap="none" lIns="0" tIns="0" rIns="0" bIns="0" rtlCol="0" anchor="t"/>
          <a:lstStyle/>
          <a:p>
            <a:pPr marL="0" indent="0">
              <a:lnSpc>
                <a:spcPts val="2200"/>
              </a:lnSpc>
              <a:buNone/>
            </a:pPr>
            <a:endParaRPr lang="en-US" sz="1400" dirty="0"/>
          </a:p>
        </p:txBody>
      </p:sp>
      <p:pic>
        <p:nvPicPr>
          <p:cNvPr id="13" name="Picture 12"/>
          <p:cNvPicPr>
            <a:picLocks noChangeAspect="1"/>
          </p:cNvPicPr>
          <p:nvPr/>
        </p:nvPicPr>
        <p:blipFill>
          <a:blip r:embed="rId3"/>
          <a:stretch>
            <a:fillRect/>
          </a:stretch>
        </p:blipFill>
        <p:spPr>
          <a:xfrm>
            <a:off x="12557580" y="7638237"/>
            <a:ext cx="2072820" cy="591363"/>
          </a:xfrm>
          <a:prstGeom prst="rect">
            <a:avLst/>
          </a:prstGeom>
        </p:spPr>
      </p:pic>
      <p:pic>
        <p:nvPicPr>
          <p:cNvPr id="14" name="Picture 13"/>
          <p:cNvPicPr>
            <a:picLocks noChangeAspect="1"/>
          </p:cNvPicPr>
          <p:nvPr/>
        </p:nvPicPr>
        <p:blipFill>
          <a:blip r:embed="rId3"/>
          <a:stretch>
            <a:fillRect/>
          </a:stretch>
        </p:blipFill>
        <p:spPr>
          <a:xfrm>
            <a:off x="0" y="1"/>
            <a:ext cx="2072820" cy="59136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643</Words>
  <Application>Microsoft Office PowerPoint</Application>
  <PresentationFormat>Custom</PresentationFormat>
  <Paragraphs>88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User1</cp:lastModifiedBy>
  <cp:revision>3</cp:revision>
  <dcterms:created xsi:type="dcterms:W3CDTF">2024-09-24T07:07:31Z</dcterms:created>
  <dcterms:modified xsi:type="dcterms:W3CDTF">2024-10-15T07:54:01Z</dcterms:modified>
</cp:coreProperties>
</file>